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339" r:id="rId5"/>
    <p:sldId id="260" r:id="rId6"/>
    <p:sldId id="343" r:id="rId7"/>
    <p:sldId id="262" r:id="rId8"/>
    <p:sldId id="263" r:id="rId9"/>
    <p:sldId id="264" r:id="rId10"/>
    <p:sldId id="342" r:id="rId11"/>
    <p:sldId id="266" r:id="rId12"/>
    <p:sldId id="267" r:id="rId13"/>
    <p:sldId id="268" r:id="rId14"/>
    <p:sldId id="269" r:id="rId15"/>
    <p:sldId id="265" r:id="rId16"/>
    <p:sldId id="330" r:id="rId17"/>
    <p:sldId id="271" r:id="rId18"/>
    <p:sldId id="272" r:id="rId19"/>
    <p:sldId id="351" r:id="rId20"/>
    <p:sldId id="273" r:id="rId21"/>
    <p:sldId id="350" r:id="rId22"/>
    <p:sldId id="274" r:id="rId23"/>
    <p:sldId id="352" r:id="rId24"/>
    <p:sldId id="275" r:id="rId25"/>
    <p:sldId id="347" r:id="rId26"/>
    <p:sldId id="276" r:id="rId27"/>
    <p:sldId id="277" r:id="rId28"/>
    <p:sldId id="344" r:id="rId29"/>
    <p:sldId id="345" r:id="rId30"/>
    <p:sldId id="348" r:id="rId31"/>
    <p:sldId id="346" r:id="rId32"/>
    <p:sldId id="349" r:id="rId33"/>
    <p:sldId id="334" r:id="rId34"/>
    <p:sldId id="333" r:id="rId35"/>
    <p:sldId id="335" r:id="rId36"/>
    <p:sldId id="336" r:id="rId37"/>
    <p:sldId id="337" r:id="rId38"/>
    <p:sldId id="353" r:id="rId39"/>
    <p:sldId id="354" r:id="rId40"/>
    <p:sldId id="340" r:id="rId41"/>
    <p:sldId id="279" r:id="rId42"/>
    <p:sldId id="341" r:id="rId43"/>
    <p:sldId id="281" r:id="rId44"/>
    <p:sldId id="282" r:id="rId45"/>
    <p:sldId id="338" r:id="rId46"/>
    <p:sldId id="284" r:id="rId47"/>
    <p:sldId id="286" r:id="rId48"/>
    <p:sldId id="287" r:id="rId49"/>
    <p:sldId id="285" r:id="rId50"/>
    <p:sldId id="310" r:id="rId5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>
      <p:cViewPr varScale="1">
        <p:scale>
          <a:sx n="74" d="100"/>
          <a:sy n="74" d="100"/>
        </p:scale>
        <p:origin x="78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444875"/>
            <a:ext cx="1813560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WHERE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32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7924605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DBeaver and connect to the Data Warehouse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Dog Licenses (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Treasurer_licenseAC_vw_DogLicenseSearchData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dog licenses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that expired in the years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2015 to 2018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licenses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for MIXED, WELSH CORGI CARDIGA and SHIBA INU Breeds.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14222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14222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050287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200" spc="60" dirty="0">
                <a:latin typeface="Lucida Sans Unicode"/>
                <a:cs typeface="Lucida Sans Unicode"/>
              </a:rPr>
              <a:t>SELECT</a:t>
            </a:r>
            <a:r>
              <a:rPr lang="en-US" sz="3200" spc="60" dirty="0">
                <a:latin typeface="Lucida Sans Unicode"/>
                <a:cs typeface="Lucida Sans Unicode"/>
              </a:rPr>
              <a:t>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sz="3200" spc="-340" dirty="0">
                <a:latin typeface="Lucida Sans Unicode"/>
                <a:cs typeface="Lucida Sans Unicode"/>
              </a:rPr>
              <a:t>FROM</a:t>
            </a:r>
            <a:r>
              <a:rPr lang="en-US" sz="3200" spc="-340" dirty="0">
                <a:latin typeface="Lucida Sans Unicode"/>
                <a:cs typeface="Lucida Sans Unicode"/>
              </a:rPr>
              <a:t> 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  <a:r>
              <a:rPr lang="en-US" sz="3200" spc="35" dirty="0" err="1">
                <a:latin typeface="Lucida Sans Unicode"/>
                <a:cs typeface="Lucida Sans Unicode"/>
              </a:rPr>
              <a:t>Master.Treasurer_licenseAC_vw_DogLicenseSearchData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  <a:r>
              <a:rPr sz="3200" spc="-220" dirty="0">
                <a:latin typeface="Lucida Sans Unicode"/>
                <a:cs typeface="Lucida Sans Unicode"/>
              </a:rPr>
              <a:t>WHER</a:t>
            </a:r>
            <a:r>
              <a:rPr sz="3200" spc="-170" dirty="0">
                <a:latin typeface="Lucida Sans Unicode"/>
                <a:cs typeface="Lucida Sans Unicode"/>
              </a:rPr>
              <a:t>E</a:t>
            </a:r>
            <a:r>
              <a:rPr lang="en-US" sz="3200" spc="-170" dirty="0">
                <a:latin typeface="Lucida Sans Unicode"/>
                <a:cs typeface="Lucida Sans Unicode"/>
              </a:rPr>
              <a:t> </a:t>
            </a:r>
            <a:r>
              <a:rPr lang="en-US" sz="3200" spc="-20" dirty="0" err="1">
                <a:latin typeface="Lucida Sans Unicode"/>
                <a:cs typeface="Lucida Sans Unicode"/>
              </a:rPr>
              <a:t>ExpYear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sz="3200" spc="-114" dirty="0">
                <a:latin typeface="Lucida Sans Unicode"/>
                <a:cs typeface="Lucida Sans Unicode"/>
              </a:rPr>
              <a:t>BETWEE</a:t>
            </a:r>
            <a:r>
              <a:rPr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254" dirty="0">
                <a:latin typeface="Lucida Sans Unicode"/>
                <a:cs typeface="Lucida Sans Unicode"/>
              </a:rPr>
              <a:t>201</a:t>
            </a:r>
            <a:r>
              <a:rPr lang="en-US" sz="3200" spc="254" dirty="0">
                <a:latin typeface="Lucida Sans Unicode"/>
                <a:cs typeface="Lucida Sans Unicode"/>
              </a:rPr>
              <a:t>5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30" dirty="0">
                <a:latin typeface="Lucida Sans Unicode"/>
                <a:cs typeface="Lucida Sans Unicode"/>
              </a:rPr>
              <a:t>AND </a:t>
            </a:r>
            <a:r>
              <a:rPr lang="en-US" sz="3200" spc="-330" dirty="0">
                <a:latin typeface="Lucida Sans Unicode"/>
                <a:cs typeface="Lucida Sans Unicode"/>
              </a:rPr>
              <a:t> </a:t>
            </a:r>
            <a:r>
              <a:rPr sz="3200" spc="250" dirty="0">
                <a:latin typeface="Lucida Sans Unicode"/>
                <a:cs typeface="Lucida Sans Unicode"/>
              </a:rPr>
              <a:t>201</a:t>
            </a:r>
            <a:r>
              <a:rPr lang="en-US" sz="3200" spc="250" dirty="0">
                <a:latin typeface="Lucida Sans Unicode"/>
                <a:cs typeface="Lucida Sans Unicode"/>
              </a:rPr>
              <a:t>8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110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60" dirty="0">
                <a:latin typeface="Lucida Sans Unicode"/>
                <a:cs typeface="Lucida Sans Unicode"/>
              </a:rPr>
              <a:t>SELECT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lang="en-US" sz="3200" spc="-340" dirty="0">
                <a:latin typeface="Lucida Sans Unicode"/>
                <a:cs typeface="Lucida Sans Unicode"/>
              </a:rPr>
              <a:t>FROM 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  <a:r>
              <a:rPr lang="en-US" sz="3200" spc="35" dirty="0" err="1">
                <a:latin typeface="Lucida Sans Unicode"/>
                <a:cs typeface="Lucida Sans Unicode"/>
              </a:rPr>
              <a:t>Master.Treasurer_licenseAC_vw_DogLicenseSearchData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-220" dirty="0">
                <a:latin typeface="Lucida Sans Unicode"/>
                <a:cs typeface="Lucida Sans Unicode"/>
              </a:rPr>
              <a:t>WHER</a:t>
            </a:r>
            <a:r>
              <a:rPr lang="en-US" sz="3200" spc="-170" dirty="0">
                <a:latin typeface="Lucida Sans Unicode"/>
                <a:cs typeface="Lucida Sans Unicode"/>
              </a:rPr>
              <a:t>E </a:t>
            </a:r>
            <a:r>
              <a:rPr lang="en-US" sz="3200" spc="-20" dirty="0" err="1">
                <a:latin typeface="Lucida Sans Unicode"/>
                <a:cs typeface="Lucida Sans Unicode"/>
              </a:rPr>
              <a:t>ExpYear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lang="en-US" sz="3200" spc="-114" dirty="0">
                <a:latin typeface="Lucida Sans Unicode"/>
                <a:cs typeface="Lucida Sans Unicode"/>
              </a:rPr>
              <a:t>BETWEE</a:t>
            </a:r>
            <a:r>
              <a:rPr lang="en-US"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254" dirty="0">
                <a:latin typeface="Lucida Sans Unicode"/>
                <a:cs typeface="Lucida Sans Unicode"/>
              </a:rPr>
              <a:t>2015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-330" dirty="0">
                <a:latin typeface="Lucida Sans Unicode"/>
                <a:cs typeface="Lucida Sans Unicode"/>
              </a:rPr>
              <a:t>AND  </a:t>
            </a:r>
            <a:r>
              <a:rPr lang="en-US" sz="3200" spc="250" dirty="0">
                <a:latin typeface="Lucida Sans Unicode"/>
                <a:cs typeface="Lucida Sans Unicode"/>
              </a:rPr>
              <a:t>2018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250" dirty="0">
                <a:latin typeface="Lucida Sans Unicode"/>
                <a:cs typeface="Lucida Sans Unicode"/>
              </a:rPr>
              <a:t>Breed </a:t>
            </a:r>
            <a:r>
              <a:rPr lang="en-US" sz="3200" spc="145" dirty="0">
                <a:latin typeface="Lucida Sans Unicode"/>
                <a:cs typeface="Lucida Sans Unicode"/>
              </a:rPr>
              <a:t>I</a:t>
            </a:r>
            <a:r>
              <a:rPr lang="en-US" sz="3200" spc="385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490" dirty="0">
                <a:latin typeface="Lucida Sans Unicode"/>
                <a:cs typeface="Lucida Sans Unicode"/>
              </a:rPr>
              <a:t>(</a:t>
            </a:r>
            <a:r>
              <a:rPr lang="en-US" sz="3200" spc="320" dirty="0">
                <a:latin typeface="Lucida Sans Unicode"/>
                <a:cs typeface="Lucida Sans Unicode"/>
              </a:rPr>
              <a:t>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MIXED</a:t>
            </a:r>
            <a:r>
              <a:rPr lang="en-US" sz="3200" spc="320" dirty="0">
                <a:latin typeface="Lucida Sans Unicode"/>
                <a:cs typeface="Lucida Sans Unicode"/>
              </a:rPr>
              <a:t>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, </a:t>
            </a:r>
            <a:r>
              <a:rPr lang="en-US" sz="3200" spc="320" dirty="0">
                <a:latin typeface="Lucida Sans Unicode"/>
                <a:cs typeface="Lucida Sans Unicode"/>
              </a:rPr>
              <a:t>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WELSH CORGI CARDIGA</a:t>
            </a:r>
            <a:r>
              <a:rPr lang="en-US" sz="3200" spc="320" dirty="0">
                <a:latin typeface="Lucida Sans Unicode"/>
                <a:cs typeface="Lucida Sans Unicode"/>
              </a:rPr>
              <a:t>', 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SHIBA INU</a:t>
            </a:r>
            <a:r>
              <a:rPr lang="en-US" sz="3200" spc="320" dirty="0">
                <a:latin typeface="Lucida Sans Unicode"/>
                <a:cs typeface="Lucida Sans Unicode"/>
              </a:rPr>
              <a:t>')</a:t>
            </a:r>
            <a:endParaRPr lang="en-US"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filter()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106144"/>
            <a:ext cx="181356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SELECT</a:t>
            </a:r>
            <a:r>
              <a:rPr lang="en-US" sz="16500" spc="-290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Functions  and GROUP</a:t>
            </a:r>
            <a:r>
              <a:rPr lang="en-US" sz="16500" spc="-245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BY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80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distinct()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4211409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 dirty="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min(), max()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 dirty="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862936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R/</a:t>
            </a: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equivalents?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n(), mean(), sum()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group_by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4628" y="1549690"/>
            <a:ext cx="13263880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and connect to the Data Warehouse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gives the Max number AQI for each Air Quality Site and Parameter</a:t>
            </a:r>
          </a:p>
          <a:p>
            <a:pPr marL="1076960" marR="5080" lvl="1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Hint: Group by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SiteName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and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ResponsibleParameterName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Stretch Goal: Give each year’s max</a:t>
            </a:r>
          </a:p>
          <a:p>
            <a:pPr marL="1076960" marR="5080" lvl="1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Hint: Look up documentation for the DATEPART() SQL Server function</a:t>
            </a:r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D9C2986-47A7-4A51-9AA7-9B53BC8D06FF}"/>
              </a:ext>
            </a:extLst>
          </p:cNvPr>
          <p:cNvSpPr txBox="1"/>
          <p:nvPr/>
        </p:nvSpPr>
        <p:spPr>
          <a:xfrm>
            <a:off x="3417463" y="1920875"/>
            <a:ext cx="15640685" cy="3414396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 MAX(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AirQualityIndex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)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MaxAqi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	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SiteName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	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ResponsibleParameterName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Master.Health_AVData_AqiDailyMax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SiteName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	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ResponsibleParameterName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52645A3-10D9-42C3-9840-857EBFB10EB9}"/>
              </a:ext>
            </a:extLst>
          </p:cNvPr>
          <p:cNvSpPr txBox="1"/>
          <p:nvPr/>
        </p:nvSpPr>
        <p:spPr>
          <a:xfrm>
            <a:off x="3417462" y="5669479"/>
            <a:ext cx="15640685" cy="4553170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SELECT MAX(</a:t>
            </a:r>
            <a:r>
              <a:rPr lang="en-US" sz="3200" dirty="0" err="1">
                <a:latin typeface="Lucida Sans Unicode"/>
                <a:cs typeface="Lucida Sans Unicode"/>
              </a:rPr>
              <a:t>AirQualityIndex</a:t>
            </a:r>
            <a:r>
              <a:rPr lang="en-US" sz="3200" dirty="0">
                <a:latin typeface="Lucida Sans Unicode"/>
                <a:cs typeface="Lucida Sans Unicode"/>
              </a:rPr>
              <a:t>) </a:t>
            </a:r>
            <a:r>
              <a:rPr lang="en-US" sz="3200" dirty="0" err="1">
                <a:latin typeface="Lucida Sans Unicode"/>
                <a:cs typeface="Lucida Sans Unicode"/>
              </a:rPr>
              <a:t>MaxAqi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DATEPART(year, </a:t>
            </a:r>
            <a:r>
              <a:rPr lang="en-US" sz="3200" dirty="0" err="1">
                <a:latin typeface="Lucida Sans Unicode"/>
                <a:cs typeface="Lucida Sans Unicode"/>
              </a:rPr>
              <a:t>AqiDate</a:t>
            </a:r>
            <a:r>
              <a:rPr lang="en-US" sz="3200" dirty="0">
                <a:latin typeface="Lucida Sans Unicode"/>
                <a:cs typeface="Lucida Sans Unicode"/>
              </a:rPr>
              <a:t>) Year,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SiteName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ResponsibleParameterName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FROM </a:t>
            </a:r>
            <a:r>
              <a:rPr lang="en-US" sz="3200" dirty="0" err="1">
                <a:latin typeface="Lucida Sans Unicode"/>
                <a:cs typeface="Lucida Sans Unicode"/>
              </a:rPr>
              <a:t>Master.Health_AVData_AqiDailyMax</a:t>
            </a:r>
            <a:endParaRPr lang="en-US"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GROUP BY </a:t>
            </a:r>
            <a:r>
              <a:rPr lang="en-US" sz="3200" dirty="0" err="1">
                <a:latin typeface="Lucida Sans Unicode"/>
                <a:cs typeface="Lucida Sans Unicode"/>
              </a:rPr>
              <a:t>SiteName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ResponsibleParameterName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DATEPART(year, </a:t>
            </a:r>
            <a:r>
              <a:rPr lang="en-US" sz="3200" dirty="0" err="1">
                <a:latin typeface="Lucida Sans Unicode"/>
                <a:cs typeface="Lucida Sans Unicode"/>
              </a:rPr>
              <a:t>AqiDate</a:t>
            </a:r>
            <a:r>
              <a:rPr lang="en-US" sz="3200" dirty="0">
                <a:latin typeface="Lucida Sans Unicode"/>
                <a:cs typeface="Lucida Sans Unicode"/>
              </a:rPr>
              <a:t>)</a:t>
            </a:r>
            <a:endParaRPr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650" y="3106144"/>
            <a:ext cx="947795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Other Functions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051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CASE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26661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CASE statements are for when you want to return categorical values based off of something else.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2355850" y="5959475"/>
            <a:ext cx="15640685" cy="3522118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OrderID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Quantity,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&gt; 30 THEN "The quantity is greater than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= 30 THEN "The quantity is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ELSE "The quantity is under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END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QuantityText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OrderDetails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36755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98850" y="531823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case_when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CONCAT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3576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CONCAT()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This is mostly used when you have multiple columns you need.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May look different depending on DB server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1974850" y="6188075"/>
            <a:ext cx="15640685" cy="253723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CONCAT(column1, " ", column2)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column1|| " “ || column2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81262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paste()/paste0()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7850" y="4130675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JOINS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260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450" y="168275"/>
            <a:ext cx="14173200" cy="100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Left/Right Join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9E2BA2-FA5B-4F5B-924C-43CEC049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80" t="13131" r="61212" b="60605"/>
          <a:stretch/>
        </p:blipFill>
        <p:spPr>
          <a:xfrm>
            <a:off x="2203450" y="2929815"/>
            <a:ext cx="7086600" cy="4633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CEEA70-9FB3-451D-A097-24FECAE14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546" t="6674" r="6584" b="60111"/>
          <a:stretch/>
        </p:blipFill>
        <p:spPr>
          <a:xfrm>
            <a:off x="10433050" y="1961432"/>
            <a:ext cx="8077200" cy="56019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7DB5F4-422F-450C-9F4F-CDA5986D3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3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Inner/Outer Join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9274A9-3FC7-4530-AF46-26CD3A4C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80" r="40453" b="72191"/>
          <a:stretch/>
        </p:blipFill>
        <p:spPr>
          <a:xfrm>
            <a:off x="11042650" y="2530475"/>
            <a:ext cx="4267200" cy="426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683FE1-3DF3-4904-9F0B-787AED1B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55" t="72191" r="50868" b="4037"/>
          <a:stretch/>
        </p:blipFill>
        <p:spPr>
          <a:xfrm>
            <a:off x="2279650" y="3444875"/>
            <a:ext cx="7467600" cy="3589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71FB0C-5F88-437F-AEA2-58FAB942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9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57B-404D-4025-BA64-A555A72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Anti-Joins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463" t="50124" b="29020"/>
          <a:stretch/>
        </p:blipFill>
        <p:spPr>
          <a:xfrm>
            <a:off x="10420479" y="2158671"/>
            <a:ext cx="7251574" cy="300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F4289E-660B-49B8-8F7C-C0C9FAF9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52" t="73384" r="15323"/>
          <a:stretch/>
        </p:blipFill>
        <p:spPr>
          <a:xfrm>
            <a:off x="8451850" y="5973564"/>
            <a:ext cx="6800145" cy="38411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7851D-B605-4A3A-BEDE-283D3DEA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65" r="64463" b="28162"/>
          <a:stretch/>
        </p:blipFill>
        <p:spPr>
          <a:xfrm>
            <a:off x="2432049" y="1991454"/>
            <a:ext cx="7251573" cy="33443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720C70-6970-4B58-AD30-197D710C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5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3992" y="2005411"/>
            <a:ext cx="13263880" cy="5711179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DBeaver and connect to the Data Warehouse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From your Max Site AQI Query add the Latitude and Longitude of the site from the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SourceSite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table</a:t>
            </a:r>
          </a:p>
          <a:p>
            <a:pPr marL="1076960" marR="5080" lvl="1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1: JOIN statements go after the FROM statement</a:t>
            </a:r>
          </a:p>
          <a:p>
            <a:pPr marL="1076960" marR="5080" lvl="1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2: Adding Table Aliases tells the SQL Server which table you are selecting from</a:t>
            </a:r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3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52645A3-10D9-42C3-9840-857EBFB10EB9}"/>
              </a:ext>
            </a:extLst>
          </p:cNvPr>
          <p:cNvSpPr txBox="1"/>
          <p:nvPr/>
        </p:nvSpPr>
        <p:spPr>
          <a:xfrm>
            <a:off x="3117850" y="1920875"/>
            <a:ext cx="15640685" cy="7969489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SELECT MAX(</a:t>
            </a:r>
            <a:r>
              <a:rPr lang="en-US" sz="3200" dirty="0" err="1">
                <a:latin typeface="Lucida Sans Unicode"/>
                <a:cs typeface="Lucida Sans Unicode"/>
              </a:rPr>
              <a:t>Max.AirQualityIndex</a:t>
            </a:r>
            <a:r>
              <a:rPr lang="en-US" sz="3200" dirty="0">
                <a:latin typeface="Lucida Sans Unicode"/>
                <a:cs typeface="Lucida Sans Unicode"/>
              </a:rPr>
              <a:t>) </a:t>
            </a:r>
            <a:r>
              <a:rPr lang="en-US" sz="3200" dirty="0" err="1">
                <a:latin typeface="Lucida Sans Unicode"/>
                <a:cs typeface="Lucida Sans Unicode"/>
              </a:rPr>
              <a:t>MaxAqi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DATEPART(year, </a:t>
            </a:r>
            <a:r>
              <a:rPr lang="en-US" sz="3200" dirty="0" err="1">
                <a:latin typeface="Lucida Sans Unicode"/>
                <a:cs typeface="Lucida Sans Unicode"/>
              </a:rPr>
              <a:t>Max.AqiDate</a:t>
            </a:r>
            <a:r>
              <a:rPr lang="en-US" sz="3200" dirty="0">
                <a:latin typeface="Lucida Sans Unicode"/>
                <a:cs typeface="Lucida Sans Unicode"/>
              </a:rPr>
              <a:t>) Year,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Max.SiteName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Max.ResponsibleParameterName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Site.Latitude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Site.Longitude</a:t>
            </a:r>
            <a:r>
              <a:rPr lang="en-US" sz="3200" dirty="0">
                <a:latin typeface="Lucida Sans Unicode"/>
                <a:cs typeface="Lucida Sans Unicode"/>
              </a:rPr>
              <a:t>	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FROM </a:t>
            </a:r>
            <a:r>
              <a:rPr lang="en-US" sz="3200" dirty="0" err="1">
                <a:latin typeface="Lucida Sans Unicode"/>
                <a:cs typeface="Lucida Sans Unicode"/>
              </a:rPr>
              <a:t>Master.Health_AVData_AqiDailyMax</a:t>
            </a:r>
            <a:r>
              <a:rPr lang="en-US" sz="3200" dirty="0">
                <a:latin typeface="Lucida Sans Unicode"/>
                <a:cs typeface="Lucida Sans Unicode"/>
              </a:rPr>
              <a:t> Max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LEFT JOIN </a:t>
            </a:r>
            <a:r>
              <a:rPr lang="en-US" sz="3200" dirty="0" err="1">
                <a:latin typeface="Lucida Sans Unicode"/>
                <a:cs typeface="Lucida Sans Unicode"/>
              </a:rPr>
              <a:t>Master.Health_AVData_SourceSite</a:t>
            </a:r>
            <a:r>
              <a:rPr lang="en-US" sz="3200" dirty="0">
                <a:latin typeface="Lucida Sans Unicode"/>
                <a:cs typeface="Lucida Sans Unicode"/>
              </a:rPr>
              <a:t> Site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ON </a:t>
            </a:r>
            <a:r>
              <a:rPr lang="en-US" sz="3200" dirty="0" err="1">
                <a:latin typeface="Lucida Sans Unicode"/>
                <a:cs typeface="Lucida Sans Unicode"/>
              </a:rPr>
              <a:t>Max.SiteName</a:t>
            </a:r>
            <a:r>
              <a:rPr lang="en-US" sz="3200" dirty="0">
                <a:latin typeface="Lucida Sans Unicode"/>
                <a:cs typeface="Lucida Sans Unicode"/>
              </a:rPr>
              <a:t> = </a:t>
            </a:r>
            <a:r>
              <a:rPr lang="en-US" sz="3200" dirty="0" err="1">
                <a:latin typeface="Lucida Sans Unicode"/>
                <a:cs typeface="Lucida Sans Unicode"/>
              </a:rPr>
              <a:t>Site.SiteName</a:t>
            </a:r>
            <a:endParaRPr lang="en-US"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GROUP BY DATEPART(year, </a:t>
            </a:r>
            <a:r>
              <a:rPr lang="en-US" sz="3200" dirty="0" err="1">
                <a:latin typeface="Lucida Sans Unicode"/>
                <a:cs typeface="Lucida Sans Unicode"/>
              </a:rPr>
              <a:t>Max.AqiDate</a:t>
            </a:r>
            <a:r>
              <a:rPr lang="en-US" sz="3200" dirty="0">
                <a:latin typeface="Lucida Sans Unicode"/>
                <a:cs typeface="Lucida Sans Unicode"/>
              </a:rPr>
              <a:t>),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Max.SiteName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Max.ResponsibleParameterName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Site.Latitude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Site.Longitude</a:t>
            </a:r>
            <a:endParaRPr sz="32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22581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5250" y="3319737"/>
            <a:ext cx="9373870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Writing 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0650" y="2987675"/>
            <a:ext cx="12082555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DB Connections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Storing Credentials</a:t>
            </a:r>
            <a:endParaRPr lang="en-US" sz="165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9DEC-58C3-4254-8671-127019D37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2606675"/>
            <a:ext cx="4465097" cy="5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171F3-3ED3-456C-A253-8AFEEA499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aPassword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64D2C-2C9E-4756-83BC-8F8E75521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7050" y="735479"/>
            <a:ext cx="2788630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>
                <a:latin typeface="+mn-lt"/>
              </a:rPr>
              <a:t>Your</a:t>
            </a:r>
            <a:r>
              <a:rPr spc="-325" dirty="0">
                <a:latin typeface="+mn-lt"/>
              </a:rPr>
              <a:t> </a:t>
            </a:r>
            <a:r>
              <a:rPr spc="110" dirty="0">
                <a:latin typeface="+mn-lt"/>
              </a:rPr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1154162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dbi_example.Rmd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3050" y="3106144"/>
            <a:ext cx="118872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Structuring a Query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36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7309052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DBeaver and connect to the Data Warehouse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air quality readings from the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Health_AVData_AqiDailyMax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table.</a:t>
            </a: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1: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Table is in the</a:t>
            </a:r>
            <a:endParaRPr lang="en-US" sz="4100" dirty="0">
              <a:latin typeface="Arial"/>
              <a:cs typeface="Arial"/>
            </a:endParaRP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Data Warehouse is a Microsoft SQL database, so any web searches you do should be based off that syntax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75982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4000" spc="8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000" spc="47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	</a:t>
            </a:r>
            <a:r>
              <a:rPr sz="4000" spc="-395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lang="en-US" sz="4000" spc="-395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Master.</a:t>
            </a:r>
            <a:r>
              <a:rPr lang="en-US" sz="4000" spc="1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4000" spc="10" dirty="0" err="1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Health_AVData_AqiDailyMax</a:t>
            </a:r>
            <a:endParaRPr sz="4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1095</Words>
  <Application>Microsoft Office PowerPoint</Application>
  <PresentationFormat>Custom</PresentationFormat>
  <Paragraphs>230</Paragraphs>
  <Slides>50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Import</vt:lpstr>
      <vt:lpstr>“I  use databases  because its where the data is.”</vt:lpstr>
      <vt:lpstr>(Applied) Data Science</vt:lpstr>
      <vt:lpstr>SQL</vt:lpstr>
      <vt:lpstr>PowerPoint Presentation</vt:lpstr>
      <vt:lpstr>PowerPoint Presentation</vt:lpstr>
      <vt:lpstr>QUERIES</vt:lpstr>
      <vt:lpstr>EXERCISE</vt:lpstr>
      <vt:lpstr>SOLUTION</vt:lpstr>
      <vt:lpstr>PowerPoint Presentation</vt:lpstr>
      <vt:lpstr>BETWEEN … AND</vt:lpstr>
      <vt:lpstr>IN STATEMENTS</vt:lpstr>
      <vt:lpstr>EXERCISE</vt:lpstr>
      <vt:lpstr>SOLUTION</vt:lpstr>
      <vt:lpstr>PowerPoint Presentation</vt:lpstr>
      <vt:lpstr>PowerPoint Presentation</vt:lpstr>
      <vt:lpstr>SQL FUNCTIONS Sometimes you don’t just want the raw data</vt:lpstr>
      <vt:lpstr>DISTINCT</vt:lpstr>
      <vt:lpstr>PowerPoint Presentation</vt:lpstr>
      <vt:lpstr>MATH FUNCTIONS</vt:lpstr>
      <vt:lpstr>PowerPoint Presentation</vt:lpstr>
      <vt:lpstr>COUNT, AVERAGE, SUM</vt:lpstr>
      <vt:lpstr>PowerPoint Presentation</vt:lpstr>
      <vt:lpstr>GROUP BY</vt:lpstr>
      <vt:lpstr>PowerPoint Presentation</vt:lpstr>
      <vt:lpstr>EXERCISE</vt:lpstr>
      <vt:lpstr>SOLUTION</vt:lpstr>
      <vt:lpstr>PowerPoint Presentation</vt:lpstr>
      <vt:lpstr>CASE</vt:lpstr>
      <vt:lpstr>PowerPoint Presentation</vt:lpstr>
      <vt:lpstr>CONCAT</vt:lpstr>
      <vt:lpstr>PowerPoint Presentation</vt:lpstr>
      <vt:lpstr>PowerPoint Presentation</vt:lpstr>
      <vt:lpstr>PowerPoint Presentation</vt:lpstr>
      <vt:lpstr>Left/Right Join</vt:lpstr>
      <vt:lpstr>Inner/Outer Join</vt:lpstr>
      <vt:lpstr>Anti-Joins</vt:lpstr>
      <vt:lpstr>EXERCISE</vt:lpstr>
      <vt:lpstr>SOLUTION</vt:lpstr>
      <vt:lpstr>Writing SQL</vt:lpstr>
      <vt:lpstr>SQL IDE’S</vt:lpstr>
      <vt:lpstr>DB Connections</vt:lpstr>
      <vt:lpstr>CONNECTING</vt:lpstr>
      <vt:lpstr>ALLOWING HANDSHAKES</vt:lpstr>
      <vt:lpstr>PowerPoint Presentation</vt:lpstr>
      <vt:lpstr>ENVIRONMENTAL VARIABLE OR FILE</vt:lpstr>
      <vt:lpstr>BUILDING AN ENVIRON FILE</vt:lpstr>
      <vt:lpstr>LOADING VARIABLES</vt:lpstr>
      <vt:lpstr>ESTABLISHING CONNECTIONS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28</cp:revision>
  <dcterms:created xsi:type="dcterms:W3CDTF">2019-10-29T13:43:56Z</dcterms:created>
  <dcterms:modified xsi:type="dcterms:W3CDTF">2020-09-18T13:45:02Z</dcterms:modified>
</cp:coreProperties>
</file>